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995" r:id="rId3"/>
    <p:sldId id="1002" r:id="rId4"/>
    <p:sldId id="997" r:id="rId5"/>
    <p:sldId id="1004" r:id="rId6"/>
    <p:sldId id="993" r:id="rId7"/>
    <p:sldId id="1003" r:id="rId8"/>
    <p:sldId id="996" r:id="rId9"/>
    <p:sldId id="986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2F2"/>
    <a:srgbClr val="D6BBEB"/>
    <a:srgbClr val="70F5F8"/>
    <a:srgbClr val="0BE0E5"/>
    <a:srgbClr val="486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03" autoAdjust="0"/>
  </p:normalViewPr>
  <p:slideViewPr>
    <p:cSldViewPr snapToGrid="0">
      <p:cViewPr varScale="1">
        <p:scale>
          <a:sx n="102" d="100"/>
          <a:sy n="102" d="100"/>
        </p:scale>
        <p:origin x="19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31A4DE-0622-49C7-AA52-8A4049F9D3A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CE1A6E-334C-47D5-8810-4773A9C95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2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4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1B372D-F34B-D14A-9E43-88D998495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693" y="6264973"/>
            <a:ext cx="586457" cy="59715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EA4B2E-BF60-0944-A64D-009A44B72378}"/>
              </a:ext>
            </a:extLst>
          </p:cNvPr>
          <p:cNvSpPr txBox="1">
            <a:spLocks/>
          </p:cNvSpPr>
          <p:nvPr userDrawn="1"/>
        </p:nvSpPr>
        <p:spPr>
          <a:xfrm>
            <a:off x="8462336" y="6563423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E4A2D0-8738-4E61-BD72-B20363FCFB47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6FC807-A708-344F-977E-D633FB104BD0}"/>
              </a:ext>
            </a:extLst>
          </p:cNvPr>
          <p:cNvGrpSpPr/>
          <p:nvPr userDrawn="1"/>
        </p:nvGrpSpPr>
        <p:grpSpPr>
          <a:xfrm>
            <a:off x="-413743" y="0"/>
            <a:ext cx="9438086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E286FE1-6E69-E14A-862C-A48EA3D691C4}"/>
                </a:ext>
              </a:extLst>
            </p:cNvPr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A128CE3-FDB8-9548-A49E-6244AA68748E}"/>
                </a:ext>
              </a:extLst>
            </p:cNvPr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2E07F62-D802-0049-B7C8-CE1B1EA84B03}"/>
                </a:ext>
              </a:extLst>
            </p:cNvPr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318A519-AF91-9747-8FC9-A87DC89504BF}"/>
                </a:ext>
              </a:extLst>
            </p:cNvPr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00FD74-BC8A-D648-B386-5B820502F1A3}"/>
                </a:ext>
              </a:extLst>
            </p:cNvPr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3053EEF-1EDB-9342-A80E-621AF31C1D2B}"/>
                </a:ext>
              </a:extLst>
            </p:cNvPr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B2FBEEB-6A22-7D45-A78B-37238D5B8186}"/>
                </a:ext>
              </a:extLst>
            </p:cNvPr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602F9BF-D0B3-6141-A7B5-25379E4B6487}"/>
                </a:ext>
              </a:extLst>
            </p:cNvPr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2D324D2-F7DB-3440-8CB4-D79A7F9BA43B}"/>
                </a:ext>
              </a:extLst>
            </p:cNvPr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7ECF80-45C7-1F4F-8C5E-23B2FB65CBE4}"/>
                </a:ext>
              </a:extLst>
            </p:cNvPr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EF6D5F44-54D1-E24D-A83A-5FDCBA93184B}"/>
                </a:ext>
              </a:extLst>
            </p:cNvPr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590DF33-14F4-DF47-ACB2-39011828BA89}"/>
                </a:ext>
              </a:extLst>
            </p:cNvPr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E01B131-D196-9D49-8197-20F8FEED9720}"/>
                </a:ext>
              </a:extLst>
            </p:cNvPr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E381035-DE31-2647-8489-F2850D60BA2C}"/>
                </a:ext>
              </a:extLst>
            </p:cNvPr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D663D43-B79C-D14B-8BFE-B170D884F58C}"/>
                </a:ext>
              </a:extLst>
            </p:cNvPr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A8BECCD-E819-594B-BF09-B85C3F5EA42B}"/>
                </a:ext>
              </a:extLst>
            </p:cNvPr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00B0F0">
                  <a:alpha val="20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7E9CFA10-1748-4549-9880-02F02D17F168}"/>
                </a:ext>
              </a:extLst>
            </p:cNvPr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07A8F9F-74EF-FA48-BCAD-C762FAE6198D}"/>
                </a:ext>
              </a:extLst>
            </p:cNvPr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D59E0B4-606C-CA4B-A1FE-320EFADD317D}"/>
                </a:ext>
              </a:extLst>
            </p:cNvPr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9B8C330-D7DE-C542-8EBC-EB4138B5EA9F}"/>
                </a:ext>
              </a:extLst>
            </p:cNvPr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D017989-9F02-D841-AA8B-4DF00AC340B6}"/>
                </a:ext>
              </a:extLst>
            </p:cNvPr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00B0F0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49A878A-B7C8-C949-853C-097A9C6C9977}"/>
              </a:ext>
            </a:extLst>
          </p:cNvPr>
          <p:cNvSpPr/>
          <p:nvPr userDrawn="1"/>
        </p:nvSpPr>
        <p:spPr>
          <a:xfrm>
            <a:off x="0" y="6566714"/>
            <a:ext cx="2912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ENGAGE. EMPOWER. ADVOCATE. CHANGE.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63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2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BD7D-68D3-4BC9-9727-53101824E4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7F0F-9209-4F30-82AB-7520C2D69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3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90007F-25AA-4FD9-BA47-6325B120B33D}"/>
              </a:ext>
            </a:extLst>
          </p:cNvPr>
          <p:cNvSpPr txBox="1"/>
          <p:nvPr/>
        </p:nvSpPr>
        <p:spPr>
          <a:xfrm>
            <a:off x="1458172" y="5148472"/>
            <a:ext cx="5865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+mj-lt"/>
              </a:rPr>
              <a:t>December 1, 2021  Board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6E2FF-E3F8-425B-9854-E1566A3D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8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0E927-FD1A-4CD5-9A79-9B64064B0D40}"/>
              </a:ext>
            </a:extLst>
          </p:cNvPr>
          <p:cNvSpPr txBox="1"/>
          <p:nvPr/>
        </p:nvSpPr>
        <p:spPr>
          <a:xfrm>
            <a:off x="0" y="2548164"/>
            <a:ext cx="3438525" cy="333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Hamilton County</a:t>
            </a:r>
          </a:p>
          <a:p>
            <a:pPr>
              <a:lnSpc>
                <a:spcPts val="42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Caregivers Initiative</a:t>
            </a:r>
          </a:p>
          <a:p>
            <a:pPr>
              <a:lnSpc>
                <a:spcPts val="42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TLRC 6.6.2022</a:t>
            </a:r>
          </a:p>
          <a:p>
            <a:pPr>
              <a:lnSpc>
                <a:spcPts val="42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A4265-AC3C-41C0-B9DE-46BCAB69DEF1}"/>
              </a:ext>
            </a:extLst>
          </p:cNvPr>
          <p:cNvSpPr txBox="1"/>
          <p:nvPr/>
        </p:nvSpPr>
        <p:spPr>
          <a:xfrm>
            <a:off x="6989478" y="6550223"/>
            <a:ext cx="1719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June 6, 2022</a:t>
            </a:r>
          </a:p>
        </p:txBody>
      </p:sp>
      <p:pic>
        <p:nvPicPr>
          <p:cNvPr id="2050" name="Picture 2" descr="County Emblem Artwork - Hamilton County">
            <a:extLst>
              <a:ext uri="{FF2B5EF4-FFF2-40B4-BE49-F238E27FC236}">
                <a16:creationId xmlns:a16="http://schemas.microsoft.com/office/drawing/2014/main" id="{EC4681B6-B101-449E-903D-2DB0421D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81" y="5982181"/>
            <a:ext cx="875819" cy="8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D1FD6-D9D6-E870-A604-0830E5136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450"/>
            <a:ext cx="1037242" cy="971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6CB8AD-D53D-A00F-D408-F7B81007192A}"/>
              </a:ext>
            </a:extLst>
          </p:cNvPr>
          <p:cNvSpPr/>
          <p:nvPr/>
        </p:nvSpPr>
        <p:spPr>
          <a:xfrm>
            <a:off x="1037242" y="6550223"/>
            <a:ext cx="194226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1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AE0599-6DDA-4C7A-9B74-3D72CB884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21539" r="21777"/>
          <a:stretch/>
        </p:blipFill>
        <p:spPr>
          <a:xfrm>
            <a:off x="4733924" y="1431189"/>
            <a:ext cx="4495801" cy="475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A9BC5-D16D-464F-ADA2-DAA94488693D}"/>
              </a:ext>
            </a:extLst>
          </p:cNvPr>
          <p:cNvSpPr txBox="1"/>
          <p:nvPr/>
        </p:nvSpPr>
        <p:spPr>
          <a:xfrm>
            <a:off x="728661" y="297714"/>
            <a:ext cx="7686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Initiative Goals</a:t>
            </a:r>
            <a:endParaRPr lang="en-US" sz="2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FBE0E-4BD2-4EC4-9A06-0BC34798CA39}"/>
              </a:ext>
            </a:extLst>
          </p:cNvPr>
          <p:cNvSpPr txBox="1"/>
          <p:nvPr/>
        </p:nvSpPr>
        <p:spPr>
          <a:xfrm>
            <a:off x="728661" y="1084243"/>
            <a:ext cx="792004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300" dirty="0">
                <a:latin typeface="+mj-lt"/>
              </a:rPr>
              <a:t>Deliver comprehensive, informative and enjoyable program to Black Hamilton County caregivers that educate, support and empower.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300" dirty="0">
                <a:latin typeface="+mj-lt"/>
              </a:rPr>
              <a:t>Identify and address individual barriers to participation.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300" dirty="0">
                <a:latin typeface="+mj-lt"/>
              </a:rPr>
              <a:t>Provide information and resources participants feel safe using.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300" dirty="0">
                <a:latin typeface="+mj-lt"/>
              </a:rPr>
              <a:t>Comprehensive understanding of caregivers in Hamilton County.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300" dirty="0">
                <a:latin typeface="+mj-lt"/>
              </a:rPr>
              <a:t>Assist in creating community among cohorts to facilitate extended support system.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sz="23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Evaluation 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n-US" sz="2300" dirty="0">
                <a:solidFill>
                  <a:srgbClr val="000000"/>
                </a:solidFill>
                <a:latin typeface="+mj-lt"/>
              </a:rPr>
              <a:t>Personal Assessment interview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n-US" sz="2300" dirty="0">
                <a:solidFill>
                  <a:srgbClr val="000000"/>
                </a:solidFill>
                <a:latin typeface="+mj-lt"/>
              </a:rPr>
              <a:t>Pre/Post Survey with Caregiver Reaction Scale</a:t>
            </a:r>
            <a:endParaRPr lang="en-US" sz="23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sz="2300" dirty="0">
              <a:latin typeface="+mj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18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A29F4-DCD7-4862-8920-31F27C75E86D}"/>
              </a:ext>
            </a:extLst>
          </p:cNvPr>
          <p:cNvSpPr txBox="1"/>
          <p:nvPr/>
        </p:nvSpPr>
        <p:spPr>
          <a:xfrm>
            <a:off x="462336" y="277402"/>
            <a:ext cx="3527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Intervention Outline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81A101-DDE8-474F-A23E-0C70758D0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26892"/>
              </p:ext>
            </p:extLst>
          </p:nvPr>
        </p:nvGraphicFramePr>
        <p:xfrm>
          <a:off x="534256" y="975193"/>
          <a:ext cx="8260423" cy="42824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60423">
                  <a:extLst>
                    <a:ext uri="{9D8B030D-6E8A-4147-A177-3AD203B41FA5}">
                      <a16:colId xmlns:a16="http://schemas.microsoft.com/office/drawing/2014/main" val="512049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endParaRPr lang="en-US" sz="2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534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2100" dirty="0">
                          <a:effectLst/>
                          <a:latin typeface="+mj-lt"/>
                        </a:rPr>
                        <a:t>Support &amp; Resources– respite, support organization, what insurance pays for, adult daycare, social services, benefits, why important, record keeping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2100" dirty="0">
                          <a:effectLst/>
                          <a:latin typeface="+mj-lt"/>
                        </a:rPr>
                        <a:t>Communication with cared-for, with doctors, family, relationships, etc. Scenario planning/role play. 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2100" dirty="0">
                          <a:effectLst/>
                          <a:latin typeface="+mj-lt"/>
                        </a:rPr>
                        <a:t>Family Care </a:t>
                      </a:r>
                      <a:r>
                        <a:rPr lang="en-US" sz="2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consultation</a:t>
                      </a:r>
                      <a:r>
                        <a:rPr lang="en-US" sz="2100" dirty="0">
                          <a:effectLst/>
                          <a:latin typeface="+mj-lt"/>
                        </a:rPr>
                        <a:t> / Safety / Medication Management 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2100" dirty="0">
                          <a:effectLst/>
                          <a:latin typeface="+mj-lt"/>
                        </a:rPr>
                        <a:t>Self-Care &amp; Caregiver Burnout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2100" dirty="0">
                          <a:effectLst/>
                          <a:latin typeface="+mj-lt"/>
                        </a:rPr>
                        <a:t>Type of caregiver by disease state – breakout rooms with experts (define by assessment)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2100" dirty="0">
                          <a:effectLst/>
                          <a:latin typeface="+mj-lt"/>
                        </a:rPr>
                        <a:t>What’s Next &amp; Review + Graduation – How to continue, support groups</a:t>
                      </a:r>
                      <a:endParaRPr lang="en-US" sz="2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7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26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541A0A-F940-43EC-8CDF-07BC96DADE73}"/>
              </a:ext>
            </a:extLst>
          </p:cNvPr>
          <p:cNvSpPr txBox="1"/>
          <p:nvPr/>
        </p:nvSpPr>
        <p:spPr>
          <a:xfrm>
            <a:off x="923925" y="217344"/>
            <a:ext cx="7296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Outreach &amp; Recruit Plan</a:t>
            </a:r>
          </a:p>
          <a:p>
            <a:r>
              <a:rPr lang="en-US" sz="2200" i="1" dirty="0">
                <a:latin typeface="+mj-lt"/>
              </a:rPr>
              <a:t>Meeting caregivers where they are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A4D64-1B73-4C6E-B16F-0393F266C21A}"/>
              </a:ext>
            </a:extLst>
          </p:cNvPr>
          <p:cNvSpPr txBox="1"/>
          <p:nvPr/>
        </p:nvSpPr>
        <p:spPr>
          <a:xfrm>
            <a:off x="4460528" y="1466419"/>
            <a:ext cx="4873972" cy="5174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Virtual Info session 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Health Gap Community 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vents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Dedicated Senior Medical Centers </a:t>
            </a:r>
            <a:endParaRPr lang="en-US" sz="2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Community Centers 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Doctor Offices 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Facebook &amp; other support groups 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Community audit of municipality organizations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+mj-lt"/>
              </a:rPr>
              <a:t>Marketing &amp; Promotions               (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Media, Radio,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+mj-lt"/>
              </a:rPr>
              <a:t>Ongoing Recruitment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0BC4F7-2DFC-41B8-95B5-132289E3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938"/>
            <a:ext cx="4105275" cy="2629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77763C-FB07-4998-B5C3-7759BECA0CF5}"/>
              </a:ext>
            </a:extLst>
          </p:cNvPr>
          <p:cNvSpPr txBox="1"/>
          <p:nvPr/>
        </p:nvSpPr>
        <p:spPr>
          <a:xfrm>
            <a:off x="1119188" y="3957206"/>
            <a:ext cx="298608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Focused Municipalities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Forest Park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Lincoln Heights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Mount Healthy</a:t>
            </a:r>
            <a:endParaRPr lang="en-US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Springfield Township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Lockland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Arlington Heights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Elmwood Place</a:t>
            </a:r>
          </a:p>
          <a:p>
            <a:pPr marL="285750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4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06D0F-5FA5-255E-6E8A-207E7FB19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22032" r="27243" b="15860"/>
          <a:stretch/>
        </p:blipFill>
        <p:spPr bwMode="auto">
          <a:xfrm>
            <a:off x="3447071" y="647432"/>
            <a:ext cx="3256729" cy="5024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E5BFD-7786-A869-02AF-FB9A8456D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0" t="22412" r="26175" b="18518"/>
          <a:stretch/>
        </p:blipFill>
        <p:spPr bwMode="auto">
          <a:xfrm>
            <a:off x="0" y="1007028"/>
            <a:ext cx="3349250" cy="4305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21C17C-AEFD-1D3A-D38B-4CEECAFFF4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29820" r="28846" b="12821"/>
          <a:stretch/>
        </p:blipFill>
        <p:spPr bwMode="auto">
          <a:xfrm>
            <a:off x="6801621" y="0"/>
            <a:ext cx="2030247" cy="3159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C8997-12D5-9F6C-7AE2-4A83D7AD0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023" y="3278311"/>
            <a:ext cx="2068316" cy="27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1464D7-F193-45F5-B2AD-E264DCC8EDC6}"/>
              </a:ext>
            </a:extLst>
          </p:cNvPr>
          <p:cNvSpPr txBox="1"/>
          <p:nvPr/>
        </p:nvSpPr>
        <p:spPr>
          <a:xfrm>
            <a:off x="2895600" y="1282706"/>
            <a:ext cx="278326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Partnerships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8E570-BD7C-465F-87B8-76339C4681FB}"/>
              </a:ext>
            </a:extLst>
          </p:cNvPr>
          <p:cNvSpPr txBox="1"/>
          <p:nvPr/>
        </p:nvSpPr>
        <p:spPr>
          <a:xfrm>
            <a:off x="2903141" y="4941975"/>
            <a:ext cx="50207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Knowledge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Participants materials for adaptation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Session Expert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61CA41-2D37-4F18-8274-BE002F013C7B}"/>
              </a:ext>
            </a:extLst>
          </p:cNvPr>
          <p:cNvGrpSpPr/>
          <p:nvPr/>
        </p:nvGrpSpPr>
        <p:grpSpPr>
          <a:xfrm>
            <a:off x="-1" y="1"/>
            <a:ext cx="2895601" cy="6858000"/>
            <a:chOff x="3143250" y="33337"/>
            <a:chExt cx="2740316" cy="6791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7EB585-FDEA-47BE-BBBD-9AC391DA5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101"/>
            <a:stretch/>
          </p:blipFill>
          <p:spPr>
            <a:xfrm rot="5400000">
              <a:off x="1117745" y="2058842"/>
              <a:ext cx="6791325" cy="27403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A88B22-D464-4BD4-A8BD-D9E36934187E}"/>
                </a:ext>
              </a:extLst>
            </p:cNvPr>
            <p:cNvSpPr/>
            <p:nvPr/>
          </p:nvSpPr>
          <p:spPr>
            <a:xfrm>
              <a:off x="4686300" y="3124200"/>
              <a:ext cx="438150" cy="290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E9ADCD-1A87-4D30-8439-AE64B851AFB0}"/>
              </a:ext>
            </a:extLst>
          </p:cNvPr>
          <p:cNvSpPr txBox="1"/>
          <p:nvPr/>
        </p:nvSpPr>
        <p:spPr>
          <a:xfrm>
            <a:off x="2895600" y="2036624"/>
            <a:ext cx="53523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Council on Aging of Southwestern Ohio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Alzheimer’s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Faith-based organizations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Respite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Transportation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4D426-1A4F-43CA-9AAD-7B80DA4E1A29}"/>
              </a:ext>
            </a:extLst>
          </p:cNvPr>
          <p:cNvSpPr txBox="1"/>
          <p:nvPr/>
        </p:nvSpPr>
        <p:spPr>
          <a:xfrm>
            <a:off x="2903141" y="4234089"/>
            <a:ext cx="209878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Providing</a:t>
            </a:r>
          </a:p>
        </p:txBody>
      </p:sp>
    </p:spTree>
    <p:extLst>
      <p:ext uri="{BB962C8B-B14F-4D97-AF65-F5344CB8AC3E}">
        <p14:creationId xmlns:p14="http://schemas.microsoft.com/office/powerpoint/2010/main" val="133602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DBE05-ED90-BAE4-86C4-DE1345E0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9402" cy="1919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A288B8-8BA9-ABDF-E4CC-906AA4A11AF6}"/>
              </a:ext>
            </a:extLst>
          </p:cNvPr>
          <p:cNvSpPr txBox="1"/>
          <p:nvPr/>
        </p:nvSpPr>
        <p:spPr>
          <a:xfrm>
            <a:off x="1710054" y="1699085"/>
            <a:ext cx="5301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Pilot Launching June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CBE21-B9BD-4D97-9372-94615619B73B}"/>
              </a:ext>
            </a:extLst>
          </p:cNvPr>
          <p:cNvSpPr txBox="1"/>
          <p:nvPr/>
        </p:nvSpPr>
        <p:spPr>
          <a:xfrm>
            <a:off x="1752670" y="2245760"/>
            <a:ext cx="7309137" cy="465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23 residents registered for pilot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Promotions – outreach, radio, online ads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Retirement Expo May 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/>
              <a:t>Caring for Caregivers </a:t>
            </a:r>
            <a:r>
              <a:rPr lang="en-US" sz="2200" dirty="0"/>
              <a:t>Virtual Townhall May 31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IRB process underway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Next Cohort begins July 19 in Forest Park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Kicking off online module development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918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AB4D0-5F55-4F8D-BCFA-679B34573D89}"/>
              </a:ext>
            </a:extLst>
          </p:cNvPr>
          <p:cNvSpPr txBox="1"/>
          <p:nvPr/>
        </p:nvSpPr>
        <p:spPr>
          <a:xfrm>
            <a:off x="4475990" y="242917"/>
            <a:ext cx="453466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Development of Research Tools &amp; Protocol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Quantitative Questionnaire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Qualitative Guide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Participant Needs Assessment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IRB (Institutional Review Board) Start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Qualtrics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Follow-up </a:t>
            </a:r>
          </a:p>
          <a:p>
            <a:endParaRPr lang="en-US" sz="1200" dirty="0"/>
          </a:p>
          <a:p>
            <a:r>
              <a:rPr lang="en-US" sz="2800" dirty="0">
                <a:latin typeface="+mj-lt"/>
              </a:rPr>
              <a:t>Development of Database for Recruiting &amp; Expert Panel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Caregiver screener added to other Health Research 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Social media recruit 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Interviews with Expert Panelists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+mj-lt"/>
              </a:rPr>
              <a:t>Partners’ list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ommunity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audit</a:t>
            </a:r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8B03E-276C-43E2-BD9D-234ABB91A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22107" r="34583" b="6296"/>
          <a:stretch/>
        </p:blipFill>
        <p:spPr>
          <a:xfrm>
            <a:off x="409575" y="1166842"/>
            <a:ext cx="3604275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2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8309D1-D7B1-432F-A539-FB489B3730F2}"/>
              </a:ext>
            </a:extLst>
          </p:cNvPr>
          <p:cNvSpPr txBox="1"/>
          <p:nvPr/>
        </p:nvSpPr>
        <p:spPr>
          <a:xfrm>
            <a:off x="4362450" y="103160"/>
            <a:ext cx="457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6.   Publish results/whites, manuals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78E03-8939-40CB-B60A-B5305F28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432" y="2224523"/>
            <a:ext cx="2864305" cy="1204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95959E-E9CB-459B-AA4D-3EDE1DB06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63" y="2227335"/>
            <a:ext cx="1688069" cy="2545940"/>
          </a:xfrm>
          <a:prstGeom prst="rect">
            <a:avLst/>
          </a:prstGeom>
        </p:spPr>
      </p:pic>
      <p:sp>
        <p:nvSpPr>
          <p:cNvPr id="11" name="Google Shape;414;p45">
            <a:extLst>
              <a:ext uri="{FF2B5EF4-FFF2-40B4-BE49-F238E27FC236}">
                <a16:creationId xmlns:a16="http://schemas.microsoft.com/office/drawing/2014/main" id="{A0F654FC-C905-44E0-82FD-A8B3F120EEBB}"/>
              </a:ext>
            </a:extLst>
          </p:cNvPr>
          <p:cNvSpPr txBox="1"/>
          <p:nvPr/>
        </p:nvSpPr>
        <p:spPr>
          <a:xfrm>
            <a:off x="3783035" y="3273763"/>
            <a:ext cx="4257300" cy="1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Renee Mahaffey Harris, CHES</a:t>
            </a:r>
            <a:endParaRPr sz="16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President/CEO </a:t>
            </a:r>
            <a:endParaRPr sz="16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The Center for Closing the Health Gap</a:t>
            </a:r>
            <a:endParaRPr sz="16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513.585.9875</a:t>
            </a:r>
            <a:endParaRPr sz="16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closingthehealthgap.org</a:t>
            </a:r>
            <a:endParaRPr sz="16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CF247-DCA8-45BA-99B5-8F0E84F4A42E}"/>
              </a:ext>
            </a:extLst>
          </p:cNvPr>
          <p:cNvSpPr txBox="1"/>
          <p:nvPr/>
        </p:nvSpPr>
        <p:spPr>
          <a:xfrm>
            <a:off x="2301454" y="4852074"/>
            <a:ext cx="2104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CloseHealthGap</a:t>
            </a:r>
            <a:r>
              <a:rPr lang="en-US" dirty="0">
                <a:latin typeface="+mj-lt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FA728-692C-4C76-B9D9-C20F60F23D51}"/>
              </a:ext>
            </a:extLst>
          </p:cNvPr>
          <p:cNvSpPr txBox="1"/>
          <p:nvPr/>
        </p:nvSpPr>
        <p:spPr>
          <a:xfrm>
            <a:off x="4748819" y="4854733"/>
            <a:ext cx="169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health_gap</a:t>
            </a:r>
            <a:r>
              <a:rPr lang="en-US" dirty="0">
                <a:latin typeface="+mj-lt"/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6A39C-98E2-43EB-876D-A3DD71AE5C5E}"/>
              </a:ext>
            </a:extLst>
          </p:cNvPr>
          <p:cNvSpPr txBox="1"/>
          <p:nvPr/>
        </p:nvSpPr>
        <p:spPr>
          <a:xfrm>
            <a:off x="6717524" y="4864893"/>
            <a:ext cx="1821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CCHGcincy</a:t>
            </a:r>
            <a:endParaRPr lang="en-US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A3F24A-29AC-4D7B-A3A9-AA320A9A54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3" t="15807" r="66868" b="24101"/>
          <a:stretch/>
        </p:blipFill>
        <p:spPr>
          <a:xfrm>
            <a:off x="1967157" y="4911078"/>
            <a:ext cx="334297" cy="310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410A68-B3F8-499D-800D-66416B95A0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2" t="13780" r="33919" b="22810"/>
          <a:stretch/>
        </p:blipFill>
        <p:spPr>
          <a:xfrm>
            <a:off x="4425224" y="4896861"/>
            <a:ext cx="334297" cy="312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528045-501C-47E9-9731-5CF43193D5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41" t="15439" r="3446" b="24551"/>
          <a:stretch/>
        </p:blipFill>
        <p:spPr>
          <a:xfrm>
            <a:off x="6375607" y="4868725"/>
            <a:ext cx="334297" cy="320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5F60-3EC2-4C2C-97F1-AB08C7D05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48" y="206873"/>
            <a:ext cx="1900238" cy="8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3878</TotalTime>
  <Words>389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 Sippel</dc:creator>
  <cp:lastModifiedBy>Webb, Lisa</cp:lastModifiedBy>
  <cp:revision>90</cp:revision>
  <cp:lastPrinted>2022-06-06T18:36:07Z</cp:lastPrinted>
  <dcterms:created xsi:type="dcterms:W3CDTF">2020-11-24T20:58:43Z</dcterms:created>
  <dcterms:modified xsi:type="dcterms:W3CDTF">2022-06-06T19:43:06Z</dcterms:modified>
</cp:coreProperties>
</file>